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82" r:id="rId21"/>
    <p:sldId id="283" r:id="rId22"/>
    <p:sldId id="284" r:id="rId23"/>
    <p:sldId id="293" r:id="rId24"/>
    <p:sldId id="298" r:id="rId25"/>
    <p:sldId id="285" r:id="rId26"/>
    <p:sldId id="291" r:id="rId27"/>
    <p:sldId id="292" r:id="rId28"/>
    <p:sldId id="296" r:id="rId29"/>
    <p:sldId id="297" r:id="rId30"/>
    <p:sldId id="288" r:id="rId31"/>
    <p:sldId id="295" r:id="rId32"/>
    <p:sldId id="294" r:id="rId33"/>
    <p:sldId id="299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497"/>
    <a:srgbClr val="6B82AB"/>
    <a:srgbClr val="324E63"/>
    <a:srgbClr val="64696D"/>
    <a:srgbClr val="7E92B6"/>
    <a:srgbClr val="B87850"/>
    <a:srgbClr val="E1D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5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8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0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7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5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8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99420" y="2156897"/>
            <a:ext cx="82322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ko-KR" altLang="en-US" sz="4500" b="1" i="1" kern="0" dirty="0">
                <a:ln w="635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의류 재고관리 자동화 시스템</a:t>
            </a:r>
          </a:p>
        </p:txBody>
      </p:sp>
      <p:sp>
        <p:nvSpPr>
          <p:cNvPr id="5" name="직각 삼각형 4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917" y="5339226"/>
            <a:ext cx="228460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전자공학과  김기원</a:t>
            </a:r>
            <a:endParaRPr lang="en-US" altLang="ko-KR" sz="1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멀티미디어공학과  박중석</a:t>
            </a:r>
            <a:endParaRPr lang="en-US" altLang="ko-KR" sz="1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컴퓨터공학과  박철형</a:t>
            </a:r>
            <a:endParaRPr lang="en-US" altLang="ko-KR" sz="1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멀티미디어공학과  </a:t>
            </a:r>
            <a:r>
              <a:rPr lang="ko-KR" altLang="en-US" sz="1400" b="1" i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이미소</a:t>
            </a:r>
            <a:endParaRPr lang="en-US" altLang="ko-KR" sz="1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058520" y="3507974"/>
            <a:ext cx="0" cy="864000"/>
          </a:xfrm>
          <a:prstGeom prst="line">
            <a:avLst/>
          </a:prstGeom>
          <a:ln w="19050"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071218" y="846635"/>
            <a:ext cx="0" cy="864000"/>
          </a:xfrm>
          <a:prstGeom prst="line">
            <a:avLst/>
          </a:prstGeom>
          <a:ln w="19050"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299421" y="1898481"/>
            <a:ext cx="8232297" cy="104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altLang="ko-KR" sz="13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  <a:p>
            <a:pPr algn="r" latinLnBrk="0">
              <a:defRPr/>
            </a:pPr>
            <a:r>
              <a:rPr lang="ko-KR" altLang="en-US" sz="45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의류 재고관리 자동화 시스템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3500" y="2950795"/>
            <a:ext cx="3788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 달구지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이원용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나명진 </a:t>
            </a:r>
            <a:r>
              <a:rPr lang="ko-KR" alt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멘토님</a:t>
            </a:r>
            <a:endParaRPr lang="ko-KR" alt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10" y="6471156"/>
            <a:ext cx="1441510" cy="2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1-8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제작언어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툴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3188026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76" y="1003299"/>
            <a:ext cx="1383712" cy="253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1-8 </a:t>
            </a:r>
            <a:r>
              <a:rPr lang="ko-KR" altLang="en-US" sz="1200" b="1" i="1" dirty="0"/>
              <a:t>제작언어</a:t>
            </a:r>
            <a:r>
              <a:rPr lang="en-US" altLang="ko-KR" sz="1200" b="1" i="1" dirty="0"/>
              <a:t>&amp;</a:t>
            </a:r>
            <a:r>
              <a:rPr lang="ko-KR" altLang="en-US" sz="1200" b="1" i="1" dirty="0"/>
              <a:t>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70" y="1542128"/>
            <a:ext cx="2029713" cy="22300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09" y="1032332"/>
            <a:ext cx="3914027" cy="2976447"/>
          </a:xfrm>
          <a:prstGeom prst="rect">
            <a:avLst/>
          </a:prstGeom>
        </p:spPr>
      </p:pic>
      <p:pic>
        <p:nvPicPr>
          <p:cNvPr id="3076" name="Picture 4" descr="라즈베리파이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23" y="3692829"/>
            <a:ext cx="1938493" cy="232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S SQL Server] #1_SQL Server 2014 설치하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06" y="3721408"/>
            <a:ext cx="3841650" cy="236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2-1 </a:t>
            </a:r>
            <a:r>
              <a:rPr lang="ko-KR" altLang="en-US" sz="1200" b="1" i="1" dirty="0"/>
              <a:t>시장조사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2-2 </a:t>
            </a:r>
            <a:r>
              <a:rPr lang="ko-KR" altLang="en-US" sz="1000" dirty="0"/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시장조사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57205" y="6373653"/>
            <a:ext cx="2868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출처</a:t>
            </a:r>
            <a:r>
              <a:rPr lang="en-US" altLang="ko-KR" sz="1000" dirty="0"/>
              <a:t>) https://www.news1.kr/articles/?3999130</a:t>
            </a:r>
            <a:endParaRPr lang="ko-KR" altLang="en-US" sz="1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72284" y="1349436"/>
            <a:ext cx="6714639" cy="4924300"/>
            <a:chOff x="3472284" y="1391867"/>
            <a:chExt cx="6714639" cy="4924300"/>
          </a:xfrm>
        </p:grpSpPr>
        <p:pic>
          <p:nvPicPr>
            <p:cNvPr id="6146" name="Picture 2" descr="서울신문] 블랙핑크 해외 차트 연일 신기록…그 원동력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65" b="18720"/>
            <a:stretch/>
          </p:blipFill>
          <p:spPr bwMode="auto">
            <a:xfrm>
              <a:off x="3472284" y="1832635"/>
              <a:ext cx="6714639" cy="44835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476803" y="4560495"/>
              <a:ext cx="6705600" cy="175567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10438" y="1391867"/>
              <a:ext cx="5838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"K</a:t>
              </a:r>
              <a:r>
                <a:rPr lang="ko-KR" altLang="en-US" b="1" dirty="0"/>
                <a:t>패션의 정수는 한복</a:t>
              </a:r>
              <a:r>
                <a:rPr lang="en-US" altLang="ko-KR" b="1" dirty="0"/>
                <a:t>"…</a:t>
              </a:r>
              <a:r>
                <a:rPr lang="ko-KR" altLang="en-US" b="1" dirty="0"/>
                <a:t>블랙핑크</a:t>
              </a:r>
              <a:r>
                <a:rPr lang="en-US" altLang="ko-KR" b="1" dirty="0"/>
                <a:t>·BTS </a:t>
              </a:r>
              <a:r>
                <a:rPr lang="ko-KR" altLang="en-US" b="1" dirty="0"/>
                <a:t>손잡고 </a:t>
              </a:r>
              <a:r>
                <a:rPr lang="en-US" altLang="ko-KR" b="1" dirty="0"/>
                <a:t>'</a:t>
              </a:r>
              <a:r>
                <a:rPr lang="ko-KR" altLang="en-US" b="1" dirty="0"/>
                <a:t>세계화</a:t>
              </a:r>
              <a:r>
                <a:rPr lang="en-US" altLang="ko-KR" b="1" dirty="0"/>
                <a:t>'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24000" y="4771482"/>
              <a:ext cx="5811206" cy="1333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단하에</a:t>
              </a:r>
              <a:r>
                <a:rPr lang="ko-KR" altLang="en-US" sz="1400" dirty="0">
                  <a:solidFill>
                    <a:schemeClr val="bg1"/>
                  </a:solidFill>
                </a:rPr>
                <a:t> 따르면 블랙핑크 뮤직비디오 공개 후 </a:t>
              </a:r>
              <a:r>
                <a:rPr lang="ko-KR" altLang="en-US" sz="1600" b="1" dirty="0">
                  <a:solidFill>
                    <a:srgbClr val="92D050"/>
                  </a:solidFill>
                </a:rPr>
                <a:t>한복을 구매하려는</a:t>
              </a:r>
              <a:endParaRPr lang="en-US" altLang="ko-KR" sz="1600" b="1" dirty="0">
                <a:solidFill>
                  <a:srgbClr val="92D050"/>
                </a:solidFill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600" b="1" dirty="0">
                  <a:solidFill>
                    <a:srgbClr val="92D050"/>
                  </a:solidFill>
                </a:rPr>
                <a:t> 해외 팬들의 방문이 하루에 </a:t>
              </a:r>
              <a:r>
                <a:rPr lang="en-US" altLang="ko-KR" sz="1600" b="1" dirty="0">
                  <a:solidFill>
                    <a:srgbClr val="92D050"/>
                  </a:solidFill>
                </a:rPr>
                <a:t>3000~4000</a:t>
              </a:r>
              <a:r>
                <a:rPr lang="ko-KR" altLang="en-US" sz="1600" b="1" dirty="0">
                  <a:solidFill>
                    <a:srgbClr val="92D050"/>
                  </a:solidFill>
                </a:rPr>
                <a:t>명씩 이어지고 있다</a:t>
              </a:r>
              <a:r>
                <a:rPr lang="en-US" altLang="ko-KR" sz="1600" b="1" dirty="0">
                  <a:solidFill>
                    <a:srgbClr val="92D050"/>
                  </a:solidFill>
                </a:rPr>
                <a:t>. </a:t>
              </a: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미국쪽이</a:t>
              </a:r>
              <a:r>
                <a:rPr lang="ko-KR" altLang="en-US" sz="1400" dirty="0">
                  <a:solidFill>
                    <a:schemeClr val="bg1"/>
                  </a:solidFill>
                </a:rPr>
                <a:t> 절반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유럽과 아시아 지역 팬들이 나머지 절반이다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 </a:t>
              </a: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텀블벅을</a:t>
              </a:r>
              <a:r>
                <a:rPr lang="ko-KR" altLang="en-US" sz="1400" dirty="0">
                  <a:solidFill>
                    <a:schemeClr val="bg1"/>
                  </a:solidFill>
                </a:rPr>
                <a:t> 통해 진행한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크라우드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</a:rPr>
                <a:t> 매출은 목표금액의 </a:t>
              </a:r>
              <a:r>
                <a:rPr lang="en-US" altLang="ko-KR" sz="1400" dirty="0">
                  <a:solidFill>
                    <a:schemeClr val="bg1"/>
                  </a:solidFill>
                </a:rPr>
                <a:t>8000%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400" dirty="0">
                  <a:solidFill>
                    <a:schemeClr val="bg1"/>
                  </a:solidFill>
                </a:rPr>
                <a:t>달성한 것으로 전해졌다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82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2-1 </a:t>
            </a:r>
            <a:r>
              <a:rPr lang="ko-KR" altLang="en-US" sz="1200" b="1" i="1" dirty="0"/>
              <a:t>시장조사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2-2 </a:t>
            </a:r>
            <a:r>
              <a:rPr lang="ko-KR" altLang="en-US" sz="1000" dirty="0"/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시장조사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</a:p>
        </p:txBody>
      </p:sp>
      <p:pic>
        <p:nvPicPr>
          <p:cNvPr id="5122" name="Picture 2" descr="1월 25일 첫방 결정된 김은희 신작 '킹덤' 스틸컷.jpg | 디스패치 | 뉴스는 팩트다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03" y="1786516"/>
            <a:ext cx="6723001" cy="448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76803" y="4512844"/>
            <a:ext cx="6705600" cy="175567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17111" y="1354656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b="1" dirty="0" err="1"/>
              <a:t>넷플릭스</a:t>
            </a:r>
            <a:r>
              <a:rPr lang="ko-KR" altLang="en-US" b="1" dirty="0"/>
              <a:t> ‘</a:t>
            </a:r>
            <a:r>
              <a:rPr lang="ko-KR" altLang="en-US" b="1" dirty="0" err="1"/>
              <a:t>킹덤</a:t>
            </a:r>
            <a:r>
              <a:rPr lang="ko-KR" altLang="en-US" b="1" dirty="0"/>
              <a:t>’에서 본 ‘갓’에 전 세계 </a:t>
            </a:r>
            <a:r>
              <a:rPr lang="ko-KR" altLang="en-US" b="1" dirty="0" err="1"/>
              <a:t>홀릭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02496" y="4723831"/>
            <a:ext cx="4854214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400" dirty="0" err="1">
                <a:solidFill>
                  <a:schemeClr val="bg1"/>
                </a:solidFill>
              </a:rPr>
              <a:t>넷플릭스</a:t>
            </a:r>
            <a:r>
              <a:rPr lang="en-US" altLang="ko-KR" sz="1400" dirty="0">
                <a:solidFill>
                  <a:schemeClr val="bg1"/>
                </a:solidFill>
              </a:rPr>
              <a:t>(Netflix)</a:t>
            </a:r>
            <a:r>
              <a:rPr lang="ko-KR" altLang="en-US" sz="1400" dirty="0">
                <a:solidFill>
                  <a:schemeClr val="bg1"/>
                </a:solidFill>
              </a:rPr>
              <a:t>의 오리지널 시리즈 </a:t>
            </a:r>
            <a:r>
              <a:rPr lang="en-US" altLang="ko-KR" sz="1400" dirty="0">
                <a:solidFill>
                  <a:schemeClr val="bg1"/>
                </a:solidFill>
              </a:rPr>
              <a:t>&lt;</a:t>
            </a:r>
            <a:r>
              <a:rPr lang="ko-KR" altLang="en-US" sz="1400" dirty="0" err="1">
                <a:solidFill>
                  <a:schemeClr val="bg1"/>
                </a:solidFill>
              </a:rPr>
              <a:t>킹덤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  <a:r>
              <a:rPr lang="ko-KR" altLang="en-US" sz="1400" dirty="0">
                <a:solidFill>
                  <a:schemeClr val="bg1"/>
                </a:solidFill>
              </a:rPr>
              <a:t>이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400" dirty="0">
                <a:solidFill>
                  <a:schemeClr val="bg1"/>
                </a:solidFill>
              </a:rPr>
              <a:t>전 세계적으로 주목 받으면서 극중 멋스러운 조선의 의복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400" dirty="0">
                <a:solidFill>
                  <a:schemeClr val="bg1"/>
                </a:solidFill>
              </a:rPr>
              <a:t>특히 갓에 초미의 관심이 쏠리고 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altLang="ko-KR" sz="1600" b="1" dirty="0">
                <a:solidFill>
                  <a:srgbClr val="92D050"/>
                </a:solidFill>
              </a:rPr>
              <a:t>‘</a:t>
            </a:r>
            <a:r>
              <a:rPr lang="ko-KR" altLang="en-US" sz="1600" b="1" dirty="0">
                <a:solidFill>
                  <a:srgbClr val="92D050"/>
                </a:solidFill>
              </a:rPr>
              <a:t>갓’으로 전 세계 </a:t>
            </a:r>
            <a:r>
              <a:rPr lang="en-US" altLang="ko-KR" sz="1600" b="1" dirty="0">
                <a:solidFill>
                  <a:srgbClr val="92D050"/>
                </a:solidFill>
              </a:rPr>
              <a:t>SNS</a:t>
            </a:r>
            <a:r>
              <a:rPr lang="ko-KR" altLang="en-US" sz="1600" b="1" dirty="0">
                <a:solidFill>
                  <a:srgbClr val="92D050"/>
                </a:solidFill>
              </a:rPr>
              <a:t>에 열풍을 일으키며 </a:t>
            </a:r>
            <a:endParaRPr lang="en-US" altLang="ko-KR" sz="1600" b="1" dirty="0">
              <a:solidFill>
                <a:srgbClr val="92D050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600" b="1" dirty="0">
                <a:solidFill>
                  <a:srgbClr val="92D050"/>
                </a:solidFill>
              </a:rPr>
              <a:t>뜻밖의 한류 전도사가 되고 있다</a:t>
            </a:r>
            <a:r>
              <a:rPr lang="en-US" altLang="ko-KR" sz="1600" b="1" dirty="0">
                <a:solidFill>
                  <a:srgbClr val="92D050"/>
                </a:solidFill>
              </a:rPr>
              <a:t>.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2662" y="6373653"/>
            <a:ext cx="40126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출처</a:t>
            </a:r>
            <a:r>
              <a:rPr lang="en-US" altLang="ko-KR" sz="1000" dirty="0"/>
              <a:t>) http://news.heraldcorp.com/view.php?ud=20190214000098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0371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2-1 </a:t>
            </a:r>
            <a:r>
              <a:rPr lang="ko-KR" altLang="en-US" sz="1200" b="1" i="1" dirty="0"/>
              <a:t>시장조사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2-2 </a:t>
            </a:r>
            <a:r>
              <a:rPr lang="ko-KR" altLang="en-US" sz="1000" dirty="0"/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시장조사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9505" y="1354656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中 </a:t>
            </a:r>
            <a:r>
              <a:rPr lang="ko-KR" altLang="en-US" b="1" dirty="0" err="1"/>
              <a:t>알리바바</a:t>
            </a:r>
            <a:r>
              <a:rPr lang="en-US" altLang="ko-KR" b="1" dirty="0"/>
              <a:t>, </a:t>
            </a:r>
            <a:r>
              <a:rPr lang="ko-KR" altLang="en-US" b="1" dirty="0"/>
              <a:t>생산 유연성 극대화한 </a:t>
            </a:r>
            <a:r>
              <a:rPr lang="en-US" altLang="ko-KR" b="1" dirty="0"/>
              <a:t>'</a:t>
            </a:r>
            <a:r>
              <a:rPr lang="ko-KR" altLang="en-US" b="1" dirty="0"/>
              <a:t>스마트 의류 공장</a:t>
            </a:r>
            <a:r>
              <a:rPr lang="en-US" altLang="ko-KR" b="1" dirty="0"/>
              <a:t>' </a:t>
            </a:r>
            <a:r>
              <a:rPr lang="ko-KR" altLang="en-US" b="1" dirty="0"/>
              <a:t>가동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58059" y="6373653"/>
            <a:ext cx="3267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출처</a:t>
            </a:r>
            <a:r>
              <a:rPr lang="en-US" altLang="ko-KR" sz="1000" dirty="0"/>
              <a:t>) https://zdnet.co.kr/view/?no=20200918090511</a:t>
            </a:r>
            <a:endParaRPr lang="ko-KR" altLang="en-US" sz="1000" dirty="0"/>
          </a:p>
        </p:txBody>
      </p:sp>
      <p:pic>
        <p:nvPicPr>
          <p:cNvPr id="8196" name="Picture 4" descr="알리바바의 '쉰시(迅犀, 빠른 코뿔소) 디지털 공장' (사진=쓰촨자이셴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03" y="1786516"/>
            <a:ext cx="7171200" cy="448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44003" y="4512844"/>
            <a:ext cx="7171200" cy="175567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0449" y="4844377"/>
            <a:ext cx="575830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400" dirty="0">
                <a:solidFill>
                  <a:schemeClr val="bg1"/>
                </a:solidFill>
              </a:rPr>
              <a:t>공장의 가장 큰 특징은 </a:t>
            </a:r>
            <a:r>
              <a:rPr lang="en-US" altLang="ko-KR" sz="1400" dirty="0">
                <a:solidFill>
                  <a:schemeClr val="bg1"/>
                </a:solidFill>
              </a:rPr>
              <a:t>'5</a:t>
            </a:r>
            <a:r>
              <a:rPr lang="ko-KR" altLang="en-US" sz="1400" dirty="0">
                <a:solidFill>
                  <a:schemeClr val="bg1"/>
                </a:solidFill>
              </a:rPr>
              <a:t>분 만에 </a:t>
            </a:r>
            <a:r>
              <a:rPr lang="en-US" altLang="ko-KR" sz="1400" dirty="0">
                <a:solidFill>
                  <a:schemeClr val="bg1"/>
                </a:solidFill>
              </a:rPr>
              <a:t>2000</a:t>
            </a:r>
            <a:r>
              <a:rPr lang="ko-KR" altLang="en-US" sz="1400" dirty="0">
                <a:solidFill>
                  <a:schemeClr val="bg1"/>
                </a:solidFill>
              </a:rPr>
              <a:t>건의 같은 제품을 만들다가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분만에 </a:t>
            </a:r>
            <a:r>
              <a:rPr lang="en-US" altLang="ko-KR" sz="1400" dirty="0">
                <a:solidFill>
                  <a:schemeClr val="bg1"/>
                </a:solidFill>
              </a:rPr>
              <a:t>2000</a:t>
            </a:r>
            <a:r>
              <a:rPr lang="ko-KR" altLang="en-US" sz="1400" dirty="0">
                <a:solidFill>
                  <a:schemeClr val="bg1"/>
                </a:solidFill>
              </a:rPr>
              <a:t>건의 다른 제품을 만든다</a:t>
            </a:r>
            <a:r>
              <a:rPr lang="en-US" altLang="ko-KR" sz="1400" dirty="0">
                <a:solidFill>
                  <a:schemeClr val="bg1"/>
                </a:solidFill>
              </a:rPr>
              <a:t>'</a:t>
            </a:r>
            <a:r>
              <a:rPr lang="ko-KR" altLang="en-US" sz="1400" dirty="0">
                <a:solidFill>
                  <a:schemeClr val="bg1"/>
                </a:solidFill>
              </a:rPr>
              <a:t>는 목표에서 가늠할 수 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600" b="1" dirty="0">
                <a:solidFill>
                  <a:srgbClr val="92D050"/>
                </a:solidFill>
              </a:rPr>
              <a:t>빠른 시간에 여러 개의 옷을 만들면서 유연하게 제조 설비를 </a:t>
            </a:r>
            <a:endParaRPr lang="en-US" altLang="ko-KR" sz="1600" b="1" dirty="0">
              <a:solidFill>
                <a:srgbClr val="92D050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ko-KR" altLang="en-US" sz="1600" b="1" dirty="0">
                <a:solidFill>
                  <a:srgbClr val="92D050"/>
                </a:solidFill>
              </a:rPr>
              <a:t>바꾼 효과를 내는 시스템을 적용했다</a:t>
            </a:r>
            <a:r>
              <a:rPr lang="en-US" altLang="ko-KR" sz="1600" b="1" dirty="0">
                <a:solidFill>
                  <a:srgbClr val="92D050"/>
                </a:solidFill>
              </a:rPr>
              <a:t>.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6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80973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2-1 </a:t>
            </a:r>
            <a:r>
              <a:rPr lang="ko-KR" altLang="en-US" sz="1000" dirty="0"/>
              <a:t>시장조사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>
                <a:solidFill>
                  <a:srgbClr val="324E63"/>
                </a:solidFill>
              </a:rPr>
              <a:t>2-2 </a:t>
            </a:r>
            <a:r>
              <a:rPr lang="ko-KR" altLang="en-US" sz="1200" b="1" i="1" dirty="0">
                <a:solidFill>
                  <a:srgbClr val="324E63"/>
                </a:solidFill>
              </a:rPr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</a:p>
        </p:txBody>
      </p:sp>
      <p:pic>
        <p:nvPicPr>
          <p:cNvPr id="9219" name="_x215501728" descr="EMB000041000d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94" y="1209599"/>
            <a:ext cx="4248818" cy="32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-2300407"/>
            <a:ext cx="9906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/>
              <a:t>1. </a:t>
            </a:r>
            <a:r>
              <a:rPr lang="ko-KR" altLang="en-US" b="1" dirty="0" err="1"/>
              <a:t>티로보틱스</a:t>
            </a:r>
            <a:r>
              <a:rPr lang="ko-KR" altLang="en-US" b="1" dirty="0"/>
              <a:t> 물류지원로봇 </a:t>
            </a:r>
            <a:r>
              <a:rPr lang="en-US" altLang="ko-KR" b="1" dirty="0"/>
              <a:t>'</a:t>
            </a:r>
            <a:r>
              <a:rPr lang="ko-KR" altLang="en-US" b="1" dirty="0" err="1"/>
              <a:t>캐리로</a:t>
            </a:r>
            <a:r>
              <a:rPr lang="en-US" altLang="ko-KR" b="1" dirty="0"/>
              <a:t>(</a:t>
            </a:r>
            <a:r>
              <a:rPr lang="en-US" altLang="ko-KR" b="1" dirty="0" err="1"/>
              <a:t>CariRo</a:t>
            </a:r>
            <a:r>
              <a:rPr lang="en-US" altLang="ko-KR" b="1" dirty="0"/>
              <a:t>)’</a:t>
            </a:r>
            <a:endParaRPr lang="ko-KR" altLang="en-US" b="1" dirty="0"/>
          </a:p>
          <a:p>
            <a:pPr fontAlgn="base"/>
            <a:r>
              <a:rPr lang="ko-KR" altLang="en-US" dirty="0"/>
              <a:t>자율주행 및 사용자 추종 모드의 손쉬운 전환이 가능하며 최대 시속 </a:t>
            </a:r>
            <a:r>
              <a:rPr lang="en-US" altLang="ko-KR" dirty="0"/>
              <a:t>6km</a:t>
            </a:r>
            <a:r>
              <a:rPr lang="ko-KR" altLang="en-US" dirty="0"/>
              <a:t>로 </a:t>
            </a:r>
            <a:r>
              <a:rPr lang="en-US" altLang="ko-KR" dirty="0"/>
              <a:t>150Kg</a:t>
            </a:r>
            <a:r>
              <a:rPr lang="ko-KR" altLang="en-US" dirty="0"/>
              <a:t>까지 </a:t>
            </a:r>
            <a:endParaRPr lang="en-US" altLang="ko-KR" dirty="0"/>
          </a:p>
          <a:p>
            <a:pPr fontAlgn="base"/>
            <a:r>
              <a:rPr lang="ko-KR" altLang="en-US" dirty="0"/>
              <a:t>직접 운반 가능하다</a:t>
            </a:r>
            <a:r>
              <a:rPr lang="en-US" altLang="ko-KR" dirty="0"/>
              <a:t>. </a:t>
            </a:r>
            <a:r>
              <a:rPr lang="ko-KR" altLang="en-US" dirty="0"/>
              <a:t>대차를 견인할 경우 </a:t>
            </a:r>
            <a:r>
              <a:rPr lang="en-US" altLang="ko-KR" dirty="0"/>
              <a:t>300Kg</a:t>
            </a:r>
            <a:r>
              <a:rPr lang="ko-KR" altLang="en-US" dirty="0"/>
              <a:t>을 한번에 이송할 수 있다</a:t>
            </a:r>
            <a:r>
              <a:rPr lang="en-US" altLang="ko-KR" dirty="0"/>
              <a:t>. </a:t>
            </a:r>
            <a:r>
              <a:rPr lang="ko-KR" altLang="en-US" dirty="0"/>
              <a:t>한번 충전으로 </a:t>
            </a:r>
            <a:endParaRPr lang="en-US" altLang="ko-KR" dirty="0"/>
          </a:p>
          <a:p>
            <a:pPr fontAlgn="base"/>
            <a:r>
              <a:rPr lang="ko-KR" altLang="en-US" b="1" dirty="0"/>
              <a:t>최대 </a:t>
            </a:r>
            <a:r>
              <a:rPr lang="en-US" altLang="ko-KR" b="1" dirty="0"/>
              <a:t>8</a:t>
            </a:r>
            <a:r>
              <a:rPr lang="ko-KR" altLang="en-US" b="1" dirty="0"/>
              <a:t>시간까지 연속 작업</a:t>
            </a:r>
            <a:r>
              <a:rPr lang="ko-KR" altLang="en-US" dirty="0"/>
              <a:t>이 가능하며 별도의 </a:t>
            </a:r>
            <a:r>
              <a:rPr lang="ko-KR" altLang="en-US" b="1" dirty="0" err="1"/>
              <a:t>티칭</a:t>
            </a:r>
            <a:r>
              <a:rPr lang="ko-KR" altLang="en-US" b="1" dirty="0"/>
              <a:t> </a:t>
            </a:r>
            <a:r>
              <a:rPr lang="ko-KR" altLang="en-US" b="1" dirty="0" err="1"/>
              <a:t>준비없이</a:t>
            </a:r>
            <a:r>
              <a:rPr lang="ko-KR" altLang="en-US" b="1" dirty="0"/>
              <a:t> 독자적인 자율주행 알고리즘으로</a:t>
            </a:r>
            <a:endParaRPr lang="en-US" altLang="ko-KR" b="1" dirty="0"/>
          </a:p>
          <a:p>
            <a:pPr fontAlgn="base"/>
            <a:r>
              <a:rPr lang="ko-KR" altLang="en-US" b="1" dirty="0"/>
              <a:t>자율주행경로를 </a:t>
            </a:r>
            <a:r>
              <a:rPr lang="ko-KR" altLang="en-US" b="1" dirty="0" err="1"/>
              <a:t>설정</a:t>
            </a:r>
            <a:r>
              <a:rPr lang="ko-KR" altLang="en-US" dirty="0" err="1"/>
              <a:t>할수</a:t>
            </a:r>
            <a:r>
              <a:rPr lang="ko-KR" altLang="en-US" dirty="0"/>
              <a:t> 있다</a:t>
            </a:r>
            <a:r>
              <a:rPr lang="en-US" altLang="ko-KR" dirty="0"/>
              <a:t>. 3PL </a:t>
            </a:r>
            <a:r>
              <a:rPr lang="ko-KR" altLang="en-US" dirty="0" err="1"/>
              <a:t>물류센타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endParaRPr lang="en-US" altLang="ko-KR" dirty="0"/>
          </a:p>
          <a:p>
            <a:pPr fontAlgn="base"/>
            <a:r>
              <a:rPr lang="ko-KR" altLang="en-US" dirty="0"/>
              <a:t>부품제조사</a:t>
            </a:r>
            <a:r>
              <a:rPr lang="en-US" altLang="ko-KR" dirty="0"/>
              <a:t>, </a:t>
            </a:r>
            <a:r>
              <a:rPr lang="ko-KR" altLang="en-US" dirty="0"/>
              <a:t>식품 제조 및 </a:t>
            </a:r>
            <a:r>
              <a:rPr lang="ko-KR" altLang="en-US" dirty="0" err="1"/>
              <a:t>유통사에서</a:t>
            </a:r>
            <a:r>
              <a:rPr lang="ko-KR" altLang="en-US" dirty="0"/>
              <a:t> 물류 이송 보조 </a:t>
            </a:r>
            <a:r>
              <a:rPr lang="ko-KR" altLang="en-US" dirty="0" err="1"/>
              <a:t>용도외에</a:t>
            </a:r>
            <a:r>
              <a:rPr lang="ko-KR" altLang="en-US" dirty="0"/>
              <a:t> </a:t>
            </a:r>
            <a:r>
              <a:rPr lang="ko-KR" altLang="en-US" b="1" dirty="0"/>
              <a:t>실시간 재고확인</a:t>
            </a:r>
            <a:r>
              <a:rPr lang="en-US" altLang="ko-KR" dirty="0"/>
              <a:t>, </a:t>
            </a:r>
            <a:r>
              <a:rPr lang="ko-KR" altLang="en-US" b="1" dirty="0" err="1"/>
              <a:t>디지털피킹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fontAlgn="base"/>
            <a:r>
              <a:rPr lang="ko-KR" altLang="en-US" b="1" dirty="0"/>
              <a:t>보조</a:t>
            </a:r>
            <a:r>
              <a:rPr lang="ko-KR" altLang="en-US" dirty="0"/>
              <a:t> 등으로 활용 사례를 늘려가고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45988" y="1180566"/>
            <a:ext cx="5567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200" b="1" dirty="0" err="1"/>
              <a:t>티로보틱스</a:t>
            </a:r>
            <a:r>
              <a:rPr lang="ko-KR" altLang="en-US" sz="2200" b="1" dirty="0"/>
              <a:t> 물류지원로봇 </a:t>
            </a:r>
            <a:r>
              <a:rPr lang="en-US" altLang="ko-KR" sz="2200" b="1" dirty="0"/>
              <a:t>'</a:t>
            </a:r>
            <a:r>
              <a:rPr lang="ko-KR" altLang="en-US" sz="2200" b="1" dirty="0" err="1"/>
              <a:t>캐리로</a:t>
            </a:r>
            <a:r>
              <a:rPr lang="en-US" altLang="ko-KR" sz="2200" b="1" dirty="0"/>
              <a:t>(</a:t>
            </a:r>
            <a:r>
              <a:rPr lang="en-US" altLang="ko-KR" sz="2200" b="1" dirty="0" err="1"/>
              <a:t>CariRo</a:t>
            </a:r>
            <a:r>
              <a:rPr lang="en-US" altLang="ko-KR" sz="2200" b="1" dirty="0"/>
              <a:t>)’</a:t>
            </a:r>
            <a:endParaRPr lang="ko-KR" altLang="en-US" sz="22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23730"/>
              </p:ext>
            </p:extLst>
          </p:nvPr>
        </p:nvGraphicFramePr>
        <p:xfrm>
          <a:off x="2765603" y="4262200"/>
          <a:ext cx="8128000" cy="213376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자율주행 및 사용자 추종 모드의 손쉬운 전환이 가능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최대 시속 </a:t>
                      </a:r>
                      <a:r>
                        <a:rPr lang="en-US" altLang="ko-KR" sz="1800" b="0" dirty="0"/>
                        <a:t>6km</a:t>
                      </a:r>
                      <a:r>
                        <a:rPr lang="ko-KR" altLang="en-US" sz="1800" b="0" dirty="0"/>
                        <a:t>로</a:t>
                      </a:r>
                      <a:r>
                        <a:rPr lang="en-US" altLang="ko-KR" sz="1800" b="0" dirty="0"/>
                        <a:t> 150kg</a:t>
                      </a:r>
                      <a:r>
                        <a:rPr lang="ko-KR" altLang="en-US" sz="1800" b="0" dirty="0"/>
                        <a:t>까지 직접운반 가능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한번 충전으로 최대 </a:t>
                      </a:r>
                      <a:r>
                        <a:rPr lang="en-US" altLang="ko-KR" sz="1800" b="0" dirty="0"/>
                        <a:t>8</a:t>
                      </a:r>
                      <a:r>
                        <a:rPr lang="ko-KR" altLang="en-US" sz="1800" b="0" dirty="0"/>
                        <a:t>시간까지 연속 작업가능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1138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800" b="0" dirty="0"/>
                        <a:t>별도의 </a:t>
                      </a:r>
                      <a:r>
                        <a:rPr lang="ko-KR" altLang="en-US" sz="1800" b="0" dirty="0" err="1"/>
                        <a:t>티칭없이</a:t>
                      </a:r>
                      <a:r>
                        <a:rPr lang="ko-KR" altLang="en-US" sz="1800" b="0" dirty="0"/>
                        <a:t> 독자적인 </a:t>
                      </a:r>
                      <a:r>
                        <a:rPr lang="ko-KR" altLang="en-US" sz="2000" b="1" u="none" dirty="0"/>
                        <a:t>자율주행 알고리즘</a:t>
                      </a:r>
                      <a:r>
                        <a:rPr lang="ko-KR" altLang="en-US" sz="1800" b="0" dirty="0"/>
                        <a:t>으로</a:t>
                      </a:r>
                      <a:r>
                        <a:rPr lang="en-US" altLang="ko-KR" sz="1800" b="0" baseline="0" dirty="0"/>
                        <a:t> 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800" b="0" dirty="0"/>
                        <a:t>자율주행경로를 설정할 수 있음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17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80973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394934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II. </a:t>
            </a:r>
            <a:r>
              <a:rPr lang="ko-KR" altLang="en-US" b="1" dirty="0"/>
              <a:t>요구분석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2-1 </a:t>
            </a:r>
            <a:r>
              <a:rPr lang="ko-KR" altLang="en-US" sz="1000" dirty="0"/>
              <a:t>시장조사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>
                <a:solidFill>
                  <a:srgbClr val="324E63"/>
                </a:solidFill>
              </a:rPr>
              <a:t>2-2 </a:t>
            </a:r>
            <a:r>
              <a:rPr lang="ko-KR" altLang="en-US" sz="1200" b="1" i="1" dirty="0">
                <a:solidFill>
                  <a:srgbClr val="324E63"/>
                </a:solidFill>
              </a:rPr>
              <a:t>벤치마킹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0355" y="1180566"/>
            <a:ext cx="293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400" b="1" dirty="0"/>
              <a:t>수성 </a:t>
            </a:r>
            <a:r>
              <a:rPr lang="en-US" altLang="ko-KR" sz="2400" b="1" dirty="0"/>
              <a:t>'</a:t>
            </a:r>
            <a:r>
              <a:rPr lang="ko-KR" altLang="en-US" sz="2400" b="1" dirty="0"/>
              <a:t>나르마</a:t>
            </a:r>
            <a:r>
              <a:rPr lang="en-US" altLang="ko-KR" sz="2400" b="1" dirty="0"/>
              <a:t>FAUST'</a:t>
            </a:r>
            <a:endParaRPr lang="en-US" altLang="ko-KR" sz="24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40529"/>
              </p:ext>
            </p:extLst>
          </p:nvPr>
        </p:nvGraphicFramePr>
        <p:xfrm>
          <a:off x="2765603" y="4939627"/>
          <a:ext cx="8128000" cy="131262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실내 물류 이송을 목적으로 개발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/>
                        <a:t>정확환</a:t>
                      </a:r>
                      <a:r>
                        <a:rPr lang="ko-KR" altLang="en-US" sz="1800" b="0" dirty="0"/>
                        <a:t> 정밀도로 경로를 인식하여 스스로 목표를 찾아가고 장애물 회피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5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고효율의 성능을 발휘하는 무인물류장비</a:t>
                      </a:r>
                      <a:endParaRPr lang="en-US" altLang="ko-K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41" name="_x215506048" descr="EMB000041000dc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76" y="1687323"/>
            <a:ext cx="4425455" cy="29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1348564"/>
            <a:ext cx="849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‘나르마 </a:t>
            </a:r>
            <a:r>
              <a:rPr lang="en-US" altLang="ko-KR" dirty="0"/>
              <a:t>F.A.T(</a:t>
            </a:r>
            <a:r>
              <a:rPr lang="en-US" altLang="ko-KR" dirty="0" err="1"/>
              <a:t>FAUST:Favor</a:t>
            </a:r>
            <a:r>
              <a:rPr lang="en-US" altLang="ko-KR" dirty="0"/>
              <a:t> Autonomous driving Unloading System Tow Truck)’</a:t>
            </a:r>
            <a:r>
              <a:rPr lang="ko-KR" altLang="en-US" dirty="0"/>
              <a:t>는</a:t>
            </a:r>
            <a:endParaRPr lang="en-US" altLang="ko-KR" dirty="0"/>
          </a:p>
          <a:p>
            <a:r>
              <a:rPr lang="ko-KR" altLang="en-US" dirty="0"/>
              <a:t> 실내 물류 이송을 목적으로 개발되었으며 </a:t>
            </a:r>
            <a:r>
              <a:rPr lang="ko-KR" altLang="en-US" b="1" dirty="0"/>
              <a:t>정확한 정밀도로 경로를 인식하여 </a:t>
            </a:r>
            <a:endParaRPr lang="en-US" altLang="ko-KR" b="1" dirty="0"/>
          </a:p>
          <a:p>
            <a:r>
              <a:rPr lang="ko-KR" altLang="en-US" b="1" dirty="0"/>
              <a:t>스스로 목표를 찾아가고 장애물을 회피</a:t>
            </a:r>
            <a:r>
              <a:rPr lang="ko-KR" altLang="en-US" dirty="0"/>
              <a:t>하는 등 안전하고 고효율의 성능을 </a:t>
            </a:r>
            <a:endParaRPr lang="en-US" altLang="ko-KR" dirty="0"/>
          </a:p>
          <a:p>
            <a:r>
              <a:rPr lang="ko-KR" altLang="en-US" dirty="0"/>
              <a:t>발휘하는 무인물류장비다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024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38" y="1293774"/>
            <a:ext cx="5834929" cy="50356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76" y="1003299"/>
            <a:ext cx="1252266" cy="1838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3-1 </a:t>
            </a:r>
            <a:r>
              <a:rPr lang="ko-KR" altLang="en-US" sz="1200" b="1" i="1" dirty="0" err="1"/>
              <a:t>유스케이스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95171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270" y="1293386"/>
            <a:ext cx="6622667" cy="503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876" y="1003299"/>
            <a:ext cx="1252266" cy="1838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3-1 </a:t>
            </a:r>
            <a:r>
              <a:rPr lang="ko-KR" altLang="en-US" sz="1200" b="1" i="1" dirty="0" err="1"/>
              <a:t>유스케이스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25997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85" y="1293386"/>
            <a:ext cx="6064237" cy="5036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76" y="1003299"/>
            <a:ext cx="1252266" cy="1838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3-1 </a:t>
            </a:r>
            <a:r>
              <a:rPr lang="ko-KR" altLang="en-US" sz="1200" b="1" i="1" dirty="0" err="1"/>
              <a:t>유스케이스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6270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en-US" altLang="ko-KR" sz="2800" b="1" i="1" dirty="0"/>
              <a:t>Message Flow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82058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515158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3-2 </a:t>
            </a:r>
            <a:r>
              <a:rPr lang="en-US" altLang="ko-KR" sz="1200" b="1" i="1" dirty="0"/>
              <a:t>Message Flow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76637"/>
              </p:ext>
            </p:extLst>
          </p:nvPr>
        </p:nvGraphicFramePr>
        <p:xfrm>
          <a:off x="2765603" y="269906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2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247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패킷구조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{{$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패킷의</a:t>
                      </a:r>
                      <a:r>
                        <a:rPr lang="ko-KR" altLang="en-US" dirty="0"/>
                        <a:t>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$}}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패킷의</a:t>
                      </a:r>
                      <a:r>
                        <a:rPr lang="ko-KR" altLang="en-US" dirty="0"/>
                        <a:t> 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[!]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중간 </a:t>
                      </a:r>
                      <a:r>
                        <a:rPr lang="ko-KR" altLang="en-US" dirty="0" err="1"/>
                        <a:t>구분자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MSGID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Message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전달 될 때 마다 </a:t>
                      </a:r>
                      <a:r>
                        <a:rPr lang="en-US" altLang="ko-KR" baseline="0" dirty="0"/>
                        <a:t>1</a:t>
                      </a:r>
                      <a:r>
                        <a:rPr lang="ko-KR" altLang="en-US" baseline="0" dirty="0"/>
                        <a:t>씩 증가 시켜서 </a:t>
                      </a:r>
                      <a:r>
                        <a:rPr lang="en-US" altLang="ko-KR" baseline="0" dirty="0"/>
                        <a:t>ID</a:t>
                      </a:r>
                      <a:r>
                        <a:rPr lang="ko-KR" altLang="en-US" baseline="0" dirty="0"/>
                        <a:t>를 생성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CMD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패킷의</a:t>
                      </a:r>
                      <a:r>
                        <a:rPr lang="ko-KR" altLang="en-US" dirty="0"/>
                        <a:t> 종류를 나타냄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84243" y="2085176"/>
            <a:ext cx="24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프로토콜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458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103592"/>
            <a:ext cx="6096000" cy="7961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35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58720"/>
              </p:ext>
            </p:extLst>
          </p:nvPr>
        </p:nvGraphicFramePr>
        <p:xfrm>
          <a:off x="1333566" y="1294044"/>
          <a:ext cx="2715920" cy="503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기획</a:t>
                      </a: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1-1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프로젝트 주제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1-2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선정이유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1-3   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주요기능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1-4  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주요대상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1-5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프로젝트 목표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1-6  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팀원구성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1-7  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일정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6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1-8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제작언어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툴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02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167656"/>
              </p:ext>
            </p:extLst>
          </p:nvPr>
        </p:nvGraphicFramePr>
        <p:xfrm>
          <a:off x="4838766" y="1294044"/>
          <a:ext cx="2715920" cy="243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II.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요구분석</a:t>
                      </a: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2-1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시장조사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2-2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벤치마킹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94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74633"/>
              </p:ext>
            </p:extLst>
          </p:nvPr>
        </p:nvGraphicFramePr>
        <p:xfrm>
          <a:off x="8343966" y="1294044"/>
          <a:ext cx="2715920" cy="4149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III.</a:t>
                      </a:r>
                      <a:r>
                        <a:rPr lang="en-US" altLang="ko-KR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설계</a:t>
                      </a: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3-1   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유스케이스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3-2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프로토콜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3-3    DB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3-4    UI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3-5   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하드웨어 설계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94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10" y="6234729"/>
            <a:ext cx="1441510" cy="2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en-US" altLang="ko-KR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Message Flow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82058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90914"/>
              </p:ext>
            </p:extLst>
          </p:nvPr>
        </p:nvGraphicFramePr>
        <p:xfrm>
          <a:off x="1880107" y="2261751"/>
          <a:ext cx="5439812" cy="1632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9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99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6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웹사이트</a:t>
                      </a:r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</a:t>
                      </a:r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---------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en-US" altLang="ko-KR" sz="1600" dirty="0"/>
                        <a:t>Login----------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회원확인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물품주문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출고여부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80107" y="1119076"/>
            <a:ext cx="410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웹사이트에서 </a:t>
            </a:r>
            <a:r>
              <a:rPr lang="ko-KR" altLang="en-US" b="1" dirty="0" err="1"/>
              <a:t>주문받은</a:t>
            </a:r>
            <a:r>
              <a:rPr lang="ko-KR" altLang="en-US" b="1" dirty="0"/>
              <a:t> 내역 전달</a:t>
            </a:r>
            <a:r>
              <a:rPr lang="ko-KR" altLang="en-US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17277" y="1540240"/>
            <a:ext cx="11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요구 사항</a:t>
            </a:r>
            <a:r>
              <a:rPr lang="ko-KR" altLang="en-US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17277" y="1838293"/>
            <a:ext cx="78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사용자는 웹사이트를 통해 회원가입 및 </a:t>
            </a:r>
            <a:r>
              <a:rPr lang="ko-KR" altLang="en-US" sz="1400" dirty="0" err="1"/>
              <a:t>로그인을</a:t>
            </a:r>
            <a:r>
              <a:rPr lang="ko-KR" altLang="en-US" sz="1400" dirty="0"/>
              <a:t> 하고 물품을 구매하면 구매 내역을 서버로 전달 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417816" y="2600666"/>
            <a:ext cx="3127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사용자가 로그인한 회원정보를 전달</a:t>
            </a:r>
            <a:r>
              <a:rPr lang="ko-KR" altLang="en-US" sz="1400" dirty="0"/>
              <a:t>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417816" y="3571235"/>
            <a:ext cx="3921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출고가 완료되면 배송이 시작되었다고 알림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417816" y="3247712"/>
            <a:ext cx="4572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물품주문을 선택하면 주문한 물품 정보를 서버로 전송 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417816" y="2924189"/>
            <a:ext cx="415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서버는 사용자가 입력한 회원정보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일치여부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 전달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328786"/>
              </p:ext>
            </p:extLst>
          </p:nvPr>
        </p:nvGraphicFramePr>
        <p:xfrm>
          <a:off x="1880107" y="5362820"/>
          <a:ext cx="5439812" cy="979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9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99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6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</a:t>
                      </a:r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로봇</a:t>
                      </a:r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로봇 위치 정보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명령요청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880107" y="4152519"/>
            <a:ext cx="410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로봇 위치 정보 전달</a:t>
            </a:r>
            <a:r>
              <a:rPr lang="ko-KR" altLang="en-US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17277" y="4573683"/>
            <a:ext cx="11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요구 사항</a:t>
            </a:r>
            <a:r>
              <a:rPr lang="ko-KR" alt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17277" y="4871736"/>
            <a:ext cx="78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로봇의 현재 위치를 </a:t>
            </a:r>
            <a:r>
              <a:rPr lang="ko-KR" altLang="en-US" sz="1400" dirty="0" err="1"/>
              <a:t>실시간적으로</a:t>
            </a:r>
            <a:r>
              <a:rPr lang="ko-KR" altLang="en-US" sz="1400" dirty="0"/>
              <a:t> </a:t>
            </a:r>
            <a:r>
              <a:rPr lang="en-US" altLang="ko-KR" sz="1400" dirty="0"/>
              <a:t>UI</a:t>
            </a:r>
            <a:r>
              <a:rPr lang="ko-KR" altLang="en-US" sz="1400" dirty="0"/>
              <a:t>에 표시를 해야 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417816" y="5701735"/>
            <a:ext cx="2167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현재 로봇의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위치값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 전송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7417816" y="6025258"/>
            <a:ext cx="2746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로봇은 서버로 명령을 요청한다</a:t>
            </a:r>
            <a:endParaRPr lang="en-US" altLang="ko-KR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2876" y="1003299"/>
            <a:ext cx="1515158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3-2 </a:t>
            </a:r>
            <a:r>
              <a:rPr lang="en-US" altLang="ko-KR" sz="1200" b="1" i="1" dirty="0" smtClean="0"/>
              <a:t>Message Flow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54360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en-US" altLang="ko-KR" sz="2800" b="1" i="1" dirty="0"/>
              <a:t>Message </a:t>
            </a:r>
            <a:r>
              <a:rPr lang="en-US" altLang="ko-KR" sz="2800" b="1" i="1" dirty="0" smtClean="0"/>
              <a:t>Flow</a:t>
            </a:r>
            <a:endParaRPr lang="en-US" altLang="ko-KR" sz="28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0" y="182058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03234"/>
              </p:ext>
            </p:extLst>
          </p:nvPr>
        </p:nvGraphicFramePr>
        <p:xfrm>
          <a:off x="2081384" y="2997840"/>
          <a:ext cx="5439812" cy="2938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9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99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6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</a:t>
                      </a:r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로봇</a:t>
                      </a:r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</a:t>
                      </a:r>
                      <a:r>
                        <a:rPr lang="en-US" altLang="ko-KR" sz="1600" baseline="0" dirty="0"/>
                        <a:t>Order Item</a:t>
                      </a:r>
                      <a:r>
                        <a:rPr lang="en-US" altLang="ko-KR" sz="1600" dirty="0"/>
                        <a:t>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/>
                        <a:t>&lt;----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경로 </a:t>
                      </a:r>
                      <a:r>
                        <a:rPr lang="en-US" altLang="ko-KR" sz="1600" baseline="0" dirty="0"/>
                        <a:t>QR</a:t>
                      </a:r>
                      <a:r>
                        <a:rPr lang="ko-KR" altLang="en-US" sz="1600" baseline="0" dirty="0" err="1"/>
                        <a:t>코드값</a:t>
                      </a:r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방향정보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</a:t>
                      </a:r>
                      <a:r>
                        <a:rPr lang="en-US" altLang="ko-KR" sz="1600" dirty="0" err="1">
                          <a:sym typeface="Wingdings" panose="05000000000000000000" pitchFamily="2" charset="2"/>
                        </a:rPr>
                        <a:t>Arive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------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ko-KR" altLang="en-US" sz="1600" baseline="0" dirty="0"/>
                        <a:t>출고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위치정보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081384" y="1635917"/>
            <a:ext cx="410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출고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18554" y="2057081"/>
            <a:ext cx="11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요구 사항</a:t>
            </a:r>
            <a:r>
              <a:rPr lang="ko-KR" altLang="en-US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8554" y="2355134"/>
            <a:ext cx="78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서버는 웹사이트에서 받은 구매 내역으로 물품을 로봇으로 출고할 수 있도록 한다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7619093" y="3336755"/>
            <a:ext cx="407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서버는 주문한 물품 해당 정보를 로봇에게 전달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619093" y="4307324"/>
            <a:ext cx="181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방향 이동 정보 전달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619093" y="3983801"/>
            <a:ext cx="3321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방향 전환 구간에 있는 </a:t>
            </a:r>
            <a:r>
              <a:rPr lang="en-US" altLang="ko-KR" sz="1400" dirty="0"/>
              <a:t>QR</a:t>
            </a:r>
            <a:r>
              <a:rPr lang="ko-KR" altLang="en-US" sz="1400" dirty="0" err="1"/>
              <a:t>코드값</a:t>
            </a:r>
            <a:r>
              <a:rPr lang="ko-KR" altLang="en-US" sz="1400" dirty="0"/>
              <a:t> 전달 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619093" y="3660278"/>
            <a:ext cx="2978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어디로 </a:t>
            </a:r>
            <a:r>
              <a:rPr lang="ko-KR" altLang="en-US" sz="1400" dirty="0" err="1"/>
              <a:t>가야할지</a:t>
            </a:r>
            <a:r>
              <a:rPr lang="ko-KR" altLang="en-US" sz="1400" dirty="0"/>
              <a:t> 알았다 </a:t>
            </a:r>
            <a:r>
              <a:rPr lang="en-US" altLang="ko-KR" sz="1400" dirty="0"/>
              <a:t>=&gt; START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619093" y="4646593"/>
            <a:ext cx="3189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알았다고 대답한다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움직인다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619093" y="5001209"/>
            <a:ext cx="3685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도착 메시지 서버에 전달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619093" y="5308986"/>
            <a:ext cx="3927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이동명령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619093" y="5628842"/>
            <a:ext cx="1757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알겠다고 대답한다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76" y="1003299"/>
            <a:ext cx="1515158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3-2 </a:t>
            </a:r>
            <a:r>
              <a:rPr lang="en-US" altLang="ko-KR" sz="1200" b="1" i="1" dirty="0"/>
              <a:t>Message </a:t>
            </a:r>
            <a:r>
              <a:rPr lang="en-US" altLang="ko-KR" sz="1200" b="1" i="1" dirty="0" smtClean="0"/>
              <a:t>Flow</a:t>
            </a:r>
            <a:endParaRPr lang="en-US" altLang="ko-KR" sz="1200" b="1" i="1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7944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en-US" altLang="ko-KR" sz="2800" b="1" i="1" dirty="0"/>
              <a:t>Message Flow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82058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575708"/>
              </p:ext>
            </p:extLst>
          </p:nvPr>
        </p:nvGraphicFramePr>
        <p:xfrm>
          <a:off x="2081384" y="2899913"/>
          <a:ext cx="5439812" cy="326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9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99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6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</a:t>
                      </a:r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로봇</a:t>
                      </a:r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-Empty</a:t>
                      </a:r>
                      <a:r>
                        <a:rPr lang="en-US" altLang="ko-KR" sz="1600" baseline="0" dirty="0"/>
                        <a:t> product &amp; place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물품</a:t>
                      </a:r>
                      <a:r>
                        <a:rPr lang="ko-KR" altLang="en-US" sz="1600" baseline="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600" baseline="0" dirty="0">
                          <a:sym typeface="Wingdings" panose="05000000000000000000" pitchFamily="2" charset="2"/>
                        </a:rPr>
                        <a:t>QR</a:t>
                      </a:r>
                      <a:r>
                        <a:rPr lang="ko-KR" altLang="en-US" sz="1600" baseline="0" dirty="0" err="1">
                          <a:sym typeface="Wingdings" panose="05000000000000000000" pitchFamily="2" charset="2"/>
                        </a:rPr>
                        <a:t>코드값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------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ko-KR" altLang="en-US" sz="1600" baseline="0" dirty="0"/>
                        <a:t>입고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위치정보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/>
                        <a:t>&lt;----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경로 </a:t>
                      </a:r>
                      <a:r>
                        <a:rPr lang="en-US" altLang="ko-KR" sz="1600" baseline="0" dirty="0"/>
                        <a:t>QR</a:t>
                      </a:r>
                      <a:r>
                        <a:rPr lang="ko-KR" altLang="en-US" sz="1600" baseline="0" dirty="0" err="1"/>
                        <a:t>코드값</a:t>
                      </a:r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--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baseline="0" dirty="0"/>
                        <a:t>-</a:t>
                      </a:r>
                      <a:r>
                        <a:rPr lang="ko-KR" altLang="en-US" sz="1600" baseline="0" dirty="0"/>
                        <a:t>방향정보</a:t>
                      </a:r>
                      <a:r>
                        <a:rPr lang="en-US" altLang="ko-KR" sz="1600" dirty="0"/>
                        <a:t>--------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&lt;-----------ACK-------------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&lt;-----------</a:t>
                      </a:r>
                      <a:r>
                        <a:rPr lang="en-US" altLang="ko-KR" sz="1600" dirty="0" err="1">
                          <a:sym typeface="Wingdings" panose="05000000000000000000" pitchFamily="2" charset="2"/>
                        </a:rPr>
                        <a:t>Arive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------------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6531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------</a:t>
                      </a:r>
                      <a:r>
                        <a:rPr lang="en-US" altLang="ko-KR" sz="1600" dirty="0"/>
                        <a:t>--</a:t>
                      </a:r>
                      <a:r>
                        <a:rPr lang="ko-KR" altLang="en-US" sz="1600" baseline="0" dirty="0"/>
                        <a:t>복귀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위치정보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----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&gt;</a:t>
                      </a:r>
                      <a:endParaRPr lang="ko-KR" altLang="en-US" sz="1600" dirty="0"/>
                    </a:p>
                  </a:txBody>
                  <a:tcPr marL="80515" marR="80515" marT="40257" marB="402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15" marR="80515" marT="40257" marB="40257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081384" y="1537990"/>
            <a:ext cx="410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 smtClean="0"/>
              <a:t>입고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18554" y="1959154"/>
            <a:ext cx="11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요구 사항</a:t>
            </a:r>
            <a:r>
              <a:rPr lang="ko-KR" altLang="en-US" dirty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18554" y="2257207"/>
            <a:ext cx="78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서버는 창고에 빈 공간이 있으면 자동으로 해당 물품을 </a:t>
            </a:r>
            <a:r>
              <a:rPr lang="ko-KR" altLang="en-US" sz="1400" dirty="0" err="1"/>
              <a:t>채워넣는다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7619093" y="3238828"/>
            <a:ext cx="415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현재 비어있는 물품과 장소를 로봇에게 전달한다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619093" y="4209397"/>
            <a:ext cx="3189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어디로 </a:t>
            </a:r>
            <a:r>
              <a:rPr lang="ko-KR" altLang="en-US" sz="1400" dirty="0" err="1"/>
              <a:t>가야할지</a:t>
            </a:r>
            <a:r>
              <a:rPr lang="ko-KR" altLang="en-US" sz="1400" dirty="0"/>
              <a:t> 알았다 </a:t>
            </a:r>
            <a:r>
              <a:rPr lang="en-US" altLang="ko-KR" sz="1400" dirty="0"/>
              <a:t>=&gt; START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7619093" y="3885874"/>
            <a:ext cx="4190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서버는 해당 물품의 </a:t>
            </a:r>
            <a:r>
              <a:rPr lang="ko-KR" altLang="en-US" sz="1400" dirty="0" err="1"/>
              <a:t>적재되야할</a:t>
            </a:r>
            <a:r>
              <a:rPr lang="ko-KR" altLang="en-US" sz="1400" dirty="0"/>
              <a:t> 장소를 알려준다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7619093" y="3562351"/>
            <a:ext cx="3860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로봇은 현재 입고장소 물품의 </a:t>
            </a:r>
            <a:r>
              <a:rPr lang="en-US" altLang="ko-KR" sz="1400" dirty="0"/>
              <a:t>QR</a:t>
            </a:r>
            <a:r>
              <a:rPr lang="ko-KR" altLang="en-US" sz="1400" dirty="0"/>
              <a:t>코드 값 전달</a:t>
            </a:r>
            <a:endParaRPr lang="en-US" altLang="ko-KR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7619093" y="4548666"/>
            <a:ext cx="36816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방향 전환 구간에 있는 </a:t>
            </a:r>
            <a:r>
              <a:rPr lang="en-US" altLang="ko-KR" sz="1400" dirty="0"/>
              <a:t>QR</a:t>
            </a:r>
            <a:r>
              <a:rPr lang="ko-KR" altLang="en-US" sz="1400" dirty="0" err="1"/>
              <a:t>코드값</a:t>
            </a:r>
            <a:r>
              <a:rPr lang="ko-KR" altLang="en-US" sz="1400" dirty="0"/>
              <a:t> 전달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619093" y="4887935"/>
            <a:ext cx="2025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방향 이동 정보 전달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619093" y="5195712"/>
            <a:ext cx="3298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알았다고 대답한다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움직인다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619093" y="5530915"/>
            <a:ext cx="4150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로봇이 입고할 위치에 도착하면 서버에 알려준다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619093" y="5866118"/>
            <a:ext cx="2162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일을 마치면 복귀한다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76" y="1003299"/>
            <a:ext cx="1515158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3-2 </a:t>
            </a:r>
            <a:r>
              <a:rPr lang="en-US" altLang="ko-KR" sz="1200" b="1" i="1" dirty="0"/>
              <a:t>Message </a:t>
            </a:r>
            <a:r>
              <a:rPr lang="en-US" altLang="ko-KR" sz="1200" b="1" i="1" dirty="0" smtClean="0"/>
              <a:t>Flow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643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2" y="2324101"/>
            <a:ext cx="8009481" cy="3166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1) </a:t>
            </a:r>
            <a:r>
              <a:rPr lang="ko-KR" altLang="en-US" b="1" dirty="0" smtClean="0"/>
              <a:t>회원 테이블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66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관리자 테이블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2" y="2324101"/>
            <a:ext cx="8009481" cy="31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3) </a:t>
            </a:r>
            <a:r>
              <a:rPr lang="ko-KR" altLang="en-US" b="1" dirty="0" smtClean="0"/>
              <a:t>주문목록 테이블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1" y="2324101"/>
            <a:ext cx="7994019" cy="30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7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4) </a:t>
            </a:r>
            <a:r>
              <a:rPr lang="ko-KR" altLang="en-US" b="1" dirty="0" smtClean="0"/>
              <a:t>로봇 현황 테이블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2" y="2337847"/>
            <a:ext cx="8182724" cy="25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8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23" y="2622236"/>
            <a:ext cx="7396408" cy="2378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5) </a:t>
            </a:r>
            <a:r>
              <a:rPr lang="ko-KR" altLang="en-US" b="1" dirty="0" smtClean="0"/>
              <a:t>제품 테이블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39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6) </a:t>
            </a:r>
            <a:r>
              <a:rPr lang="ko-KR" altLang="en-US" b="1" dirty="0" smtClean="0"/>
              <a:t>출고 기록 테이블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8" y="2689587"/>
            <a:ext cx="7254869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DB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046023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3-3 DB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31770" y="166177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7) </a:t>
            </a:r>
            <a:r>
              <a:rPr lang="ko-KR" altLang="en-US" b="1" dirty="0" smtClean="0"/>
              <a:t>입고 기록 테이블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22" y="2832467"/>
            <a:ext cx="7266435" cy="23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48590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460656" cy="253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1-1 </a:t>
            </a:r>
            <a:r>
              <a:rPr lang="ko-KR" altLang="en-US" sz="1200" b="1" i="1" dirty="0"/>
              <a:t>프로젝트 주제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주제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3908" y="5603801"/>
            <a:ext cx="10191391" cy="1016074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33004" y="5850228"/>
            <a:ext cx="5593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>
                <a:solidFill>
                  <a:schemeClr val="bg1"/>
                </a:solidFill>
              </a:rPr>
              <a:t>“ </a:t>
            </a:r>
            <a:r>
              <a:rPr lang="ko-KR" altLang="en-US" sz="2800" b="1" i="1" dirty="0">
                <a:solidFill>
                  <a:schemeClr val="bg1"/>
                </a:solidFill>
              </a:rPr>
              <a:t>의류 재고 관리 자동화 시스템 </a:t>
            </a:r>
            <a:r>
              <a:rPr lang="en-US" altLang="ko-KR" sz="2800" b="1" i="1" dirty="0">
                <a:solidFill>
                  <a:schemeClr val="bg1"/>
                </a:solidFill>
              </a:rPr>
              <a:t>“</a:t>
            </a:r>
            <a:endParaRPr lang="ko-KR" alt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77" y="2558772"/>
            <a:ext cx="2013231" cy="2013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7" y="2558846"/>
            <a:ext cx="2013082" cy="201308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77" y="3171187"/>
            <a:ext cx="788400" cy="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UI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228600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3-4 UI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947871" y="1318586"/>
            <a:ext cx="9763465" cy="4986000"/>
            <a:chOff x="1856532" y="1428256"/>
            <a:chExt cx="9763465" cy="4986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396" y="1997186"/>
              <a:ext cx="3225601" cy="18144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532" y="1428256"/>
              <a:ext cx="3165599" cy="49841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883" y="1428256"/>
              <a:ext cx="3166761" cy="4986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396" y="4018238"/>
              <a:ext cx="3224534" cy="181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5076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UI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228600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23783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3-4 UI</a:t>
            </a:r>
            <a:r>
              <a:rPr lang="ko-KR" altLang="en-US" sz="1200" b="1" i="1" dirty="0"/>
              <a:t>설계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3-5 </a:t>
            </a:r>
            <a:r>
              <a:rPr lang="ko-KR" altLang="en-US" sz="1000" dirty="0"/>
              <a:t>하드웨어 설계</a:t>
            </a:r>
            <a:endParaRPr lang="en-US" altLang="ko-KR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47" y="1774405"/>
            <a:ext cx="7243311" cy="40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0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하드웨어 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526307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460656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3-5 </a:t>
            </a:r>
            <a:r>
              <a:rPr lang="ko-KR" altLang="en-US" sz="1200" b="1" i="1" dirty="0"/>
              <a:t>하드웨어 설계</a:t>
            </a:r>
            <a:endParaRPr lang="en-US" altLang="ko-KR" sz="1200" b="1" i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66" y="1388036"/>
            <a:ext cx="5684474" cy="48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추후개발 일정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526307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876" y="1003299"/>
            <a:ext cx="1460656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III.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3-1 </a:t>
            </a:r>
            <a:r>
              <a:rPr lang="ko-KR" altLang="en-US" sz="1000" dirty="0" err="1"/>
              <a:t>유스케이스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3-2 </a:t>
            </a:r>
            <a:r>
              <a:rPr lang="en-US" altLang="ko-KR" sz="1000" dirty="0"/>
              <a:t>Message Flow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3-3 DB</a:t>
            </a:r>
            <a:r>
              <a:rPr lang="ko-KR" altLang="en-US" sz="1000" dirty="0"/>
              <a:t>설계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3-4 UI</a:t>
            </a:r>
            <a:r>
              <a:rPr lang="ko-KR" altLang="en-US" sz="1000" dirty="0"/>
              <a:t>설계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3-5 </a:t>
            </a:r>
            <a:r>
              <a:rPr lang="ko-KR" altLang="en-US" sz="1200" b="1" i="1" dirty="0"/>
              <a:t>하드웨어 설계</a:t>
            </a:r>
            <a:endParaRPr lang="en-US" altLang="ko-KR" sz="1200" b="1" i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2586301" y="2348031"/>
            <a:ext cx="8486604" cy="2927111"/>
            <a:chOff x="2586301" y="2078622"/>
            <a:chExt cx="8486604" cy="2927111"/>
          </a:xfrm>
        </p:grpSpPr>
        <p:sp>
          <p:nvSpPr>
            <p:cNvPr id="12" name="직사각형 11"/>
            <p:cNvSpPr/>
            <p:nvPr/>
          </p:nvSpPr>
          <p:spPr>
            <a:xfrm>
              <a:off x="2586301" y="2078622"/>
              <a:ext cx="8486602" cy="541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</a:rPr>
                <a:t> 물품 구매 페이지 제작</a:t>
              </a:r>
              <a:endParaRPr lang="ko-KR" altLang="en-US" sz="1400" b="1" dirty="0">
                <a:solidFill>
                  <a:srgbClr val="476497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86302" y="2078622"/>
              <a:ext cx="631981" cy="541698"/>
            </a:xfrm>
            <a:prstGeom prst="rect">
              <a:avLst/>
            </a:prstGeom>
            <a:solidFill>
              <a:srgbClr val="324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01</a:t>
              </a:r>
              <a:endParaRPr lang="ko-KR" altLang="en-US" sz="16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86303" y="2873199"/>
              <a:ext cx="8486602" cy="541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</a:rPr>
                <a:t>관리자 페이지 제작 및 기능 구현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86302" y="2873199"/>
              <a:ext cx="631981" cy="541698"/>
            </a:xfrm>
            <a:prstGeom prst="rect">
              <a:avLst/>
            </a:prstGeom>
            <a:solidFill>
              <a:srgbClr val="324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02</a:t>
              </a:r>
              <a:endParaRPr lang="ko-KR" altLang="en-US" sz="16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86302" y="3661107"/>
              <a:ext cx="8486602" cy="541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</a:rPr>
                <a:t>기계 작동 테스트 및 회로 설계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86301" y="3661107"/>
              <a:ext cx="631981" cy="541698"/>
            </a:xfrm>
            <a:prstGeom prst="rect">
              <a:avLst/>
            </a:prstGeom>
            <a:solidFill>
              <a:srgbClr val="324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03</a:t>
              </a:r>
              <a:endParaRPr lang="ko-KR" altLang="en-US" sz="16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86302" y="4464035"/>
              <a:ext cx="8486602" cy="541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</a:rPr>
                <a:t>기계와 서버간에 통신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86301" y="4464035"/>
              <a:ext cx="631981" cy="541698"/>
            </a:xfrm>
            <a:prstGeom prst="rect">
              <a:avLst/>
            </a:prstGeom>
            <a:solidFill>
              <a:srgbClr val="324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04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687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565774" y="2644170"/>
            <a:ext cx="3060453" cy="1569660"/>
            <a:chOff x="4290204" y="1741098"/>
            <a:chExt cx="3060453" cy="1569660"/>
          </a:xfrm>
        </p:grpSpPr>
        <p:sp>
          <p:nvSpPr>
            <p:cNvPr id="18" name="TextBox 17"/>
            <p:cNvSpPr txBox="1"/>
            <p:nvPr/>
          </p:nvSpPr>
          <p:spPr>
            <a:xfrm>
              <a:off x="4290204" y="1741098"/>
              <a:ext cx="3060453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>
                  <a:ln w="1270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Q&amp;A</a:t>
              </a:r>
              <a:endParaRPr lang="ko-KR" altLang="en-US" sz="9600" b="1" dirty="0">
                <a:ln w="1270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90204" y="1741098"/>
              <a:ext cx="306045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>
                  <a:solidFill>
                    <a:srgbClr val="112734"/>
                  </a:solidFill>
                </a:rPr>
                <a:t>Q&amp;A</a:t>
              </a:r>
              <a:endParaRPr lang="ko-KR" altLang="en-US" sz="9600" b="1" dirty="0">
                <a:solidFill>
                  <a:srgbClr val="11273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2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816860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1-2 </a:t>
            </a:r>
            <a:r>
              <a:rPr lang="ko-KR" altLang="en-US" sz="1200" b="1" i="1" dirty="0"/>
              <a:t>선정이유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선정이유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41973" y="1592648"/>
            <a:ext cx="7975260" cy="4437877"/>
            <a:chOff x="2946199" y="1634766"/>
            <a:chExt cx="7975260" cy="4437877"/>
          </a:xfrm>
        </p:grpSpPr>
        <p:pic>
          <p:nvPicPr>
            <p:cNvPr id="2052" name="Picture 4" descr="기타] 아시아의 여러 나라 팝을 K-POP과 비교해보자! : 네이버 블로그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657" y="1634766"/>
              <a:ext cx="5026761" cy="311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46199" y="4985166"/>
              <a:ext cx="7975260" cy="108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2000" b="1" dirty="0">
                  <a:solidFill>
                    <a:schemeClr val="accent2"/>
                  </a:solidFill>
                </a:rPr>
                <a:t>K-POP(</a:t>
              </a:r>
              <a:r>
                <a:rPr lang="ko-KR" altLang="en-US" sz="2000" b="1" dirty="0" err="1">
                  <a:solidFill>
                    <a:schemeClr val="accent2"/>
                  </a:solidFill>
                </a:rPr>
                <a:t>케이팝</a:t>
              </a:r>
              <a:r>
                <a:rPr lang="en-US" altLang="ko-KR" sz="2000" b="1" dirty="0">
                  <a:solidFill>
                    <a:schemeClr val="accent2"/>
                  </a:solidFill>
                </a:rPr>
                <a:t>)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의 열풍</a:t>
              </a:r>
              <a:r>
                <a:rPr lang="ko-KR" altLang="en-US" dirty="0"/>
                <a:t>에 더불어 </a:t>
              </a:r>
              <a:r>
                <a:rPr lang="en-US" altLang="ko-KR" dirty="0"/>
                <a:t>K-</a:t>
              </a:r>
              <a:r>
                <a:rPr lang="ko-KR" altLang="en-US" dirty="0" err="1"/>
                <a:t>뷰티</a:t>
              </a:r>
              <a:r>
                <a:rPr lang="en-US" altLang="ko-KR" dirty="0"/>
                <a:t>, </a:t>
              </a:r>
              <a:r>
                <a:rPr lang="ko-KR" altLang="en-US" dirty="0"/>
                <a:t>패션도 인기가 많아진 만큼 </a:t>
              </a:r>
              <a:endParaRPr lang="en-US" altLang="ko-KR" dirty="0"/>
            </a:p>
            <a:p>
              <a:pPr algn="ctr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dirty="0"/>
                <a:t>온라인 쇼핑의 비중이 높아지고 있는 지금 이 쇼핑 </a:t>
              </a:r>
              <a:r>
                <a:rPr lang="ko-KR" altLang="en-US" dirty="0" err="1"/>
                <a:t>트렌드</a:t>
              </a:r>
              <a:r>
                <a:rPr lang="ko-KR" altLang="en-US" dirty="0"/>
                <a:t> 맞춰 </a:t>
              </a:r>
              <a:endParaRPr lang="en-US" altLang="ko-KR" dirty="0"/>
            </a:p>
            <a:p>
              <a:pPr algn="ctr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2000" b="1" dirty="0">
                  <a:solidFill>
                    <a:schemeClr val="accent2"/>
                  </a:solidFill>
                </a:rPr>
                <a:t>대량생산 된 물품들을 효율적으로 관리</a:t>
              </a:r>
              <a:r>
                <a:rPr lang="ko-KR" altLang="en-US" dirty="0"/>
                <a:t>할 방법을 고안하다 </a:t>
              </a:r>
              <a:r>
                <a:rPr lang="ko-KR" altLang="en-US" dirty="0" err="1"/>
                <a:t>계획하게됨</a:t>
              </a:r>
              <a:r>
                <a:rPr lang="en-US" altLang="ko-KR" dirty="0"/>
                <a:t>.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1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060877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1-3 </a:t>
            </a:r>
            <a:r>
              <a:rPr lang="ko-KR" altLang="en-US" sz="1200" b="1" i="1" dirty="0"/>
              <a:t>주요기능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86301" y="1552842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메카닉휠을</a:t>
            </a:r>
            <a:r>
              <a:rPr lang="ko-KR" altLang="en-US" sz="1400" b="1" dirty="0">
                <a:solidFill>
                  <a:schemeClr val="tx1"/>
                </a:solidFill>
              </a:rPr>
              <a:t> 사용하여 </a:t>
            </a:r>
            <a:r>
              <a:rPr lang="ko-KR" altLang="en-US" sz="1400" b="1" dirty="0">
                <a:solidFill>
                  <a:srgbClr val="476497"/>
                </a:solidFill>
              </a:rPr>
              <a:t>방향전환 없이 이동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86302" y="1552842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01</a:t>
            </a:r>
            <a:endParaRPr lang="ko-KR" altLang="en-US" sz="1600" b="1" dirty="0"/>
          </a:p>
        </p:txBody>
      </p:sp>
      <p:sp>
        <p:nvSpPr>
          <p:cNvPr id="13" name="직사각형 12"/>
          <p:cNvSpPr/>
          <p:nvPr/>
        </p:nvSpPr>
        <p:spPr>
          <a:xfrm>
            <a:off x="2586303" y="2347419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476497"/>
                </a:solidFill>
              </a:rPr>
              <a:t>QR </a:t>
            </a:r>
            <a:r>
              <a:rPr lang="ko-KR" altLang="en-US" sz="1400" b="1" dirty="0">
                <a:solidFill>
                  <a:srgbClr val="476497"/>
                </a:solidFill>
              </a:rPr>
              <a:t>코드 인식</a:t>
            </a:r>
            <a:r>
              <a:rPr lang="ko-KR" altLang="en-US" sz="1400" b="1" dirty="0">
                <a:solidFill>
                  <a:schemeClr val="tx1"/>
                </a:solidFill>
              </a:rPr>
              <a:t>을 통해 이동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86302" y="2347419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02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2586302" y="3135327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적외선 센서를 통한 </a:t>
            </a:r>
            <a:r>
              <a:rPr lang="ko-KR" altLang="en-US" sz="1400" b="1" dirty="0">
                <a:solidFill>
                  <a:srgbClr val="476497"/>
                </a:solidFill>
              </a:rPr>
              <a:t>라인 트레이서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86301" y="3135327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03</a:t>
            </a:r>
            <a:endParaRPr lang="ko-KR" altLang="en-US" sz="1600" b="1" dirty="0"/>
          </a:p>
        </p:txBody>
      </p:sp>
      <p:sp>
        <p:nvSpPr>
          <p:cNvPr id="18" name="직사각형 17"/>
          <p:cNvSpPr/>
          <p:nvPr/>
        </p:nvSpPr>
        <p:spPr>
          <a:xfrm>
            <a:off x="2586302" y="3938255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충전소를 구축하여 로봇이 일을 마치면 </a:t>
            </a:r>
            <a:r>
              <a:rPr lang="ko-KR" altLang="en-US" sz="1400" b="1" dirty="0">
                <a:solidFill>
                  <a:srgbClr val="476497"/>
                </a:solidFill>
              </a:rPr>
              <a:t>자동으로 충전</a:t>
            </a:r>
            <a:r>
              <a:rPr lang="ko-KR" altLang="en-US" sz="1400" b="1" dirty="0">
                <a:solidFill>
                  <a:schemeClr val="tx1"/>
                </a:solidFill>
              </a:rPr>
              <a:t>할 수 있도록 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86301" y="3938255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04</a:t>
            </a:r>
            <a:endParaRPr lang="ko-KR" altLang="en-US" sz="1600" b="1" dirty="0"/>
          </a:p>
        </p:txBody>
      </p:sp>
      <p:sp>
        <p:nvSpPr>
          <p:cNvPr id="21" name="직사각형 20"/>
          <p:cNvSpPr/>
          <p:nvPr/>
        </p:nvSpPr>
        <p:spPr>
          <a:xfrm>
            <a:off x="2586302" y="4733984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사용자는 </a:t>
            </a:r>
            <a:r>
              <a:rPr lang="ko-KR" altLang="en-US" sz="1400" b="1" dirty="0">
                <a:solidFill>
                  <a:srgbClr val="476497"/>
                </a:solidFill>
              </a:rPr>
              <a:t>웹 서버</a:t>
            </a:r>
            <a:r>
              <a:rPr lang="ko-KR" altLang="en-US" sz="1400" b="1" dirty="0">
                <a:solidFill>
                  <a:schemeClr val="tx1"/>
                </a:solidFill>
              </a:rPr>
              <a:t>를 통해 </a:t>
            </a:r>
            <a:r>
              <a:rPr lang="ko-KR" altLang="en-US" sz="1400" b="1" dirty="0">
                <a:solidFill>
                  <a:srgbClr val="476497"/>
                </a:solidFill>
              </a:rPr>
              <a:t>물품을 구입</a:t>
            </a:r>
            <a:r>
              <a:rPr lang="ko-KR" altLang="en-US" sz="1400" b="1" dirty="0">
                <a:solidFill>
                  <a:schemeClr val="tx1"/>
                </a:solidFill>
              </a:rPr>
              <a:t>하고 관리자는 </a:t>
            </a:r>
            <a:r>
              <a:rPr lang="ko-KR" altLang="en-US" sz="1400" b="1" dirty="0">
                <a:solidFill>
                  <a:srgbClr val="476497"/>
                </a:solidFill>
              </a:rPr>
              <a:t>창고현황</a:t>
            </a:r>
            <a:r>
              <a:rPr lang="en-US" altLang="ko-KR" sz="1400" b="1" dirty="0">
                <a:solidFill>
                  <a:srgbClr val="476497"/>
                </a:solidFill>
              </a:rPr>
              <a:t> </a:t>
            </a:r>
            <a:r>
              <a:rPr lang="ko-KR" altLang="en-US" sz="1400" b="1" dirty="0">
                <a:solidFill>
                  <a:srgbClr val="476497"/>
                </a:solidFill>
              </a:rPr>
              <a:t>파악 및 물품 입 출고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586301" y="4733984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05</a:t>
            </a:r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86302" y="5528632"/>
            <a:ext cx="8486602" cy="541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물품 주문을 받으면 자동으로 물품을 출고하고 빈자리가 </a:t>
            </a:r>
            <a:r>
              <a:rPr lang="ko-KR" altLang="en-US" sz="1400" b="1" dirty="0">
                <a:solidFill>
                  <a:schemeClr val="tx1"/>
                </a:solidFill>
              </a:rPr>
              <a:t>생기면 </a:t>
            </a:r>
            <a:r>
              <a:rPr lang="ko-KR" altLang="en-US" sz="1400" b="1" dirty="0">
                <a:solidFill>
                  <a:srgbClr val="6B82AB"/>
                </a:solidFill>
              </a:rPr>
              <a:t>자동으로</a:t>
            </a:r>
            <a:r>
              <a:rPr lang="ko-KR" altLang="en-US" sz="1400" b="1" dirty="0">
                <a:solidFill>
                  <a:schemeClr val="tx1"/>
                </a:solidFill>
              </a:rPr>
              <a:t> 물품을 입고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86301" y="5528632"/>
            <a:ext cx="631981" cy="541698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06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95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주요대상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28600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1-4 </a:t>
            </a:r>
            <a:r>
              <a:rPr lang="ko-KR" altLang="en-US" sz="1200" b="1" i="1" dirty="0"/>
              <a:t>주요대상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pic>
        <p:nvPicPr>
          <p:cNvPr id="4098" name="Picture 2" descr="사람 아이콘 (3 명) 그레이 | 무료 클립 아트 | illust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13" y="2191290"/>
            <a:ext cx="3666781" cy="2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733908" y="5603800"/>
            <a:ext cx="10191391" cy="1016074"/>
          </a:xfrm>
          <a:prstGeom prst="rect">
            <a:avLst/>
          </a:prstGeom>
          <a:solidFill>
            <a:srgbClr val="32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3468" y="5850227"/>
            <a:ext cx="5952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>
                <a:solidFill>
                  <a:schemeClr val="bg1"/>
                </a:solidFill>
              </a:rPr>
              <a:t>“ </a:t>
            </a:r>
            <a:r>
              <a:rPr lang="ko-KR" altLang="en-US" sz="2800" b="1" i="1" dirty="0">
                <a:solidFill>
                  <a:schemeClr val="bg1"/>
                </a:solidFill>
              </a:rPr>
              <a:t>의류생산을 전문으로 하는 공장  </a:t>
            </a:r>
            <a:r>
              <a:rPr lang="en-US" altLang="ko-KR" sz="2800" b="1" i="1" dirty="0">
                <a:solidFill>
                  <a:schemeClr val="bg1"/>
                </a:solidFill>
              </a:rPr>
              <a:t>“</a:t>
            </a:r>
            <a:endParaRPr lang="ko-KR" altLang="en-US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9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1-5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목표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49936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460656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1-5 </a:t>
            </a:r>
            <a:r>
              <a:rPr lang="ko-KR" altLang="en-US" sz="1200" b="1" i="1" dirty="0"/>
              <a:t>프로젝트 목표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714007" y="1471704"/>
            <a:ext cx="6231193" cy="4679764"/>
            <a:chOff x="3714008" y="1428484"/>
            <a:chExt cx="6231193" cy="4679764"/>
          </a:xfrm>
        </p:grpSpPr>
        <p:sp>
          <p:nvSpPr>
            <p:cNvPr id="5" name="TextBox 4"/>
            <p:cNvSpPr txBox="1"/>
            <p:nvPr/>
          </p:nvSpPr>
          <p:spPr>
            <a:xfrm>
              <a:off x="3714008" y="4692476"/>
              <a:ext cx="6231193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dirty="0"/>
                <a:t>웹사이트를 통해 생성된 주문내역을 가지고 실시간으로 </a:t>
              </a:r>
              <a:endParaRPr lang="en-US" altLang="ko-KR" dirty="0"/>
            </a:p>
            <a:p>
              <a:pPr algn="ctr" fontAlgn="base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dirty="0"/>
                <a:t>로봇이 입고와 출고를 관여하면서 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반복적인 재고관리의 </a:t>
              </a:r>
              <a:endParaRPr lang="en-US" altLang="ko-KR" sz="2000" b="1" dirty="0">
                <a:solidFill>
                  <a:schemeClr val="accent2"/>
                </a:solidFill>
              </a:endParaRPr>
            </a:p>
            <a:p>
              <a:pPr algn="ctr" fontAlgn="base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2000" b="1" dirty="0">
                  <a:solidFill>
                    <a:schemeClr val="accent2"/>
                  </a:solidFill>
                </a:rPr>
                <a:t>불편함을 해소</a:t>
              </a:r>
              <a:r>
                <a:rPr lang="ko-KR" altLang="en-US" dirty="0"/>
                <a:t>하고 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시간의 효율성을 상승시키는 것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pPr algn="ctr" fontAlgn="base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dirty="0"/>
                <a:t>목표로 설정하였음</a:t>
              </a:r>
              <a:r>
                <a:rPr lang="en-US" altLang="ko-KR" dirty="0"/>
                <a:t>. </a:t>
              </a:r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533" y="1428484"/>
              <a:ext cx="6012139" cy="3229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0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1-6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팀원구성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743846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3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1-6 </a:t>
            </a:r>
            <a:r>
              <a:rPr lang="ko-KR" altLang="en-US" sz="1200" b="1" i="1" dirty="0"/>
              <a:t>팀원구성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1-7 </a:t>
            </a:r>
            <a:r>
              <a:rPr lang="ko-KR" altLang="en-US" sz="1000" dirty="0"/>
              <a:t>제작일정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156305"/>
              </p:ext>
            </p:extLst>
          </p:nvPr>
        </p:nvGraphicFramePr>
        <p:xfrm>
          <a:off x="2765604" y="1911665"/>
          <a:ext cx="8127999" cy="379984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주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 err="1"/>
                        <a:t>테크윙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나명진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멘 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주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 err="1"/>
                        <a:t>테크윙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이원용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멘 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전자공학과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김기원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팀 장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하드웨어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멀티미디어공학과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박중석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서버구축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컴퓨터공학과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박철형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멀티미디공학과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이미소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홈페이지 </a:t>
                      </a:r>
                      <a:r>
                        <a:rPr lang="en-US" altLang="ko-KR" sz="1500" dirty="0"/>
                        <a:t>·</a:t>
                      </a:r>
                      <a:r>
                        <a:rPr lang="ko-KR" altLang="en-US" sz="1500" dirty="0"/>
                        <a:t> 관리자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페이지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4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0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3908" y="1003299"/>
            <a:ext cx="10191391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33908" y="293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1-7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제작일정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" y="6366809"/>
            <a:ext cx="1441510" cy="2530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976881"/>
            <a:ext cx="1733908" cy="346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876" y="1003299"/>
            <a:ext cx="1237839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I. </a:t>
            </a:r>
            <a:r>
              <a:rPr lang="ko-KR" altLang="en-US" b="1" dirty="0"/>
              <a:t>기획</a:t>
            </a:r>
            <a:endParaRPr lang="en-US" altLang="ko-KR" b="1" dirty="0"/>
          </a:p>
          <a:p>
            <a:endParaRPr lang="en-US" altLang="ko-KR" sz="800" b="1" i="1" dirty="0"/>
          </a:p>
          <a:p>
            <a:endParaRPr lang="en-US" altLang="ko-KR" sz="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1-1 </a:t>
            </a:r>
            <a:r>
              <a:rPr lang="ko-KR" altLang="en-US" sz="1000" dirty="0"/>
              <a:t>프로젝트 주제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1-2 </a:t>
            </a:r>
            <a:r>
              <a:rPr lang="ko-KR" altLang="en-US" sz="1000" dirty="0"/>
              <a:t>선정이유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1-3 </a:t>
            </a:r>
            <a:r>
              <a:rPr lang="ko-KR" altLang="en-US" sz="1000" dirty="0"/>
              <a:t>주요기능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1-4 </a:t>
            </a:r>
            <a:r>
              <a:rPr lang="ko-KR" altLang="en-US" sz="1000" dirty="0"/>
              <a:t>주요대상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1-5 </a:t>
            </a:r>
            <a:r>
              <a:rPr lang="ko-KR" altLang="en-US" sz="1000" dirty="0"/>
              <a:t>프로젝트 목표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1-6 </a:t>
            </a:r>
            <a:r>
              <a:rPr lang="ko-KR" altLang="en-US" sz="1000" dirty="0"/>
              <a:t>팀원구성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i="1" dirty="0"/>
              <a:t>1-7 </a:t>
            </a:r>
            <a:r>
              <a:rPr lang="ko-KR" altLang="en-US" sz="1200" b="1" i="1" dirty="0"/>
              <a:t>제작일정</a:t>
            </a:r>
            <a:endParaRPr lang="en-US" altLang="ko-KR" sz="1200" b="1" i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3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/>
              <a:t>1-8 </a:t>
            </a:r>
            <a:r>
              <a:rPr lang="ko-KR" altLang="en-US" sz="1000" dirty="0"/>
              <a:t>제작언어</a:t>
            </a:r>
            <a:r>
              <a:rPr lang="en-US" altLang="ko-KR" sz="1000" dirty="0"/>
              <a:t>&amp;</a:t>
            </a:r>
            <a:r>
              <a:rPr lang="ko-KR" altLang="en-US" sz="1000" dirty="0"/>
              <a:t>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1213" y="0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Factory 2020 Team Project </a:t>
            </a:r>
          </a:p>
        </p:txBody>
      </p:sp>
      <p:graphicFrame>
        <p:nvGraphicFramePr>
          <p:cNvPr id="10" name="표 100">
            <a:extLst>
              <a:ext uri="{FF2B5EF4-FFF2-40B4-BE49-F238E27FC236}">
                <a16:creationId xmlns:a16="http://schemas.microsoft.com/office/drawing/2014/main" xmlns="" id="{BA4DC29E-E927-47F4-B701-00859E582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62417"/>
              </p:ext>
            </p:extLst>
          </p:nvPr>
        </p:nvGraphicFramePr>
        <p:xfrm>
          <a:off x="2403760" y="1916596"/>
          <a:ext cx="8851686" cy="3789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26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41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7737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</a:tblGrid>
              <a:tr h="451221">
                <a:tc rowSpan="2"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 i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의류 재고 관리 자동화 시스템</a:t>
                      </a:r>
                    </a:p>
                  </a:txBody>
                  <a:tcPr marL="129249" marR="129249" marT="64625" marB="64625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9657">
                <a:tc gridSpan="4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7566"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400" b="0" baseline="0" dirty="0">
                          <a:latin typeface="+mn-ea"/>
                          <a:ea typeface="+mn-ea"/>
                        </a:rPr>
                        <a:t> 계획안</a:t>
                      </a:r>
                      <a:r>
                        <a:rPr lang="en-US" altLang="ko-KR" sz="14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>
                          <a:latin typeface="+mn-ea"/>
                          <a:ea typeface="+mn-ea"/>
                        </a:rPr>
                        <a:t>구상</a:t>
                      </a:r>
                      <a:r>
                        <a:rPr lang="en-US" altLang="ko-KR" sz="1400" b="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프로젝트 상세설계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기능구현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프로젝트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차 테스트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 프로젝트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Final test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발표</a:t>
                      </a:r>
                      <a:r>
                        <a:rPr lang="ko-KR" altLang="en-US" sz="1400" b="0" baseline="0" dirty="0">
                          <a:latin typeface="+mn-ea"/>
                          <a:ea typeface="+mn-ea"/>
                        </a:rPr>
                        <a:t> 자료 준비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879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E6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발표</a:t>
                      </a:r>
                    </a:p>
                  </a:txBody>
                  <a:tcPr marL="129249" marR="129249" marT="64625" marB="64625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393" marR="11393" marT="11393" marB="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3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2902" marR="12902" marT="12902" marB="0" anchor="ctr">
                    <a:lnL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73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76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3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1844</Words>
  <Application>Microsoft Office PowerPoint</Application>
  <PresentationFormat>와이드스크린</PresentationFormat>
  <Paragraphs>755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57</cp:revision>
  <dcterms:created xsi:type="dcterms:W3CDTF">2020-07-07T03:07:19Z</dcterms:created>
  <dcterms:modified xsi:type="dcterms:W3CDTF">2020-10-23T04:33:59Z</dcterms:modified>
</cp:coreProperties>
</file>